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EEBFB"/>
    <a:srgbClr val="F8C384"/>
    <a:srgbClr val="402D20"/>
    <a:srgbClr val="8BD2F4"/>
    <a:srgbClr val="C7DF97"/>
    <a:srgbClr val="FCD475"/>
    <a:srgbClr val="3CB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1008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029-232-002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inohara-mori.web.app/cezagi-%E3%83%9D%E3%82%A4%E3%83%B3%E3%83%88-%E6%8C%87-%E3%82%A4%E3%83%A9%E3%82%B9%E3%83%88.htm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6863F7E7-B427-4CC0-B254-51EDE9A44890}"/>
              </a:ext>
            </a:extLst>
          </p:cNvPr>
          <p:cNvGrpSpPr/>
          <p:nvPr/>
        </p:nvGrpSpPr>
        <p:grpSpPr>
          <a:xfrm>
            <a:off x="169472" y="194273"/>
            <a:ext cx="7220730" cy="10303265"/>
            <a:chOff x="169472" y="194273"/>
            <a:chExt cx="7220730" cy="10303265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B7AEEEDC-DE53-4D1B-8E5D-CFC1C35A3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472" y="194273"/>
              <a:ext cx="7220730" cy="10303265"/>
            </a:xfrm>
            <a:prstGeom prst="rect">
              <a:avLst/>
            </a:prstGeom>
          </p:spPr>
        </p:pic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8CDA498A-6772-4728-8568-E6227D29D983}"/>
                </a:ext>
              </a:extLst>
            </p:cNvPr>
            <p:cNvGrpSpPr/>
            <p:nvPr/>
          </p:nvGrpSpPr>
          <p:grpSpPr>
            <a:xfrm>
              <a:off x="1628652" y="5122671"/>
              <a:ext cx="4302370" cy="3638939"/>
              <a:chOff x="1628652" y="5320251"/>
              <a:chExt cx="4302370" cy="2779505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1CBFE16-0973-4913-ACB9-32C92AAE259A}"/>
                  </a:ext>
                </a:extLst>
              </p:cNvPr>
              <p:cNvSpPr/>
              <p:nvPr/>
            </p:nvSpPr>
            <p:spPr>
              <a:xfrm>
                <a:off x="1628652" y="5320251"/>
                <a:ext cx="4302370" cy="937972"/>
              </a:xfrm>
              <a:prstGeom prst="rect">
                <a:avLst/>
              </a:prstGeom>
              <a:solidFill>
                <a:srgbClr val="F8C3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B4025B5-5D28-4B1F-9083-D06030110DF5}"/>
                  </a:ext>
                </a:extLst>
              </p:cNvPr>
              <p:cNvSpPr/>
              <p:nvPr/>
            </p:nvSpPr>
            <p:spPr>
              <a:xfrm>
                <a:off x="1628652" y="6383952"/>
                <a:ext cx="4302370" cy="788289"/>
              </a:xfrm>
              <a:prstGeom prst="rect">
                <a:avLst/>
              </a:prstGeom>
              <a:solidFill>
                <a:srgbClr val="CE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A7DC3A27-7105-41CD-BD57-A0FFF6843BBF}"/>
                  </a:ext>
                </a:extLst>
              </p:cNvPr>
              <p:cNvSpPr/>
              <p:nvPr/>
            </p:nvSpPr>
            <p:spPr>
              <a:xfrm>
                <a:off x="1628652" y="7339222"/>
                <a:ext cx="4302370" cy="760534"/>
              </a:xfrm>
              <a:prstGeom prst="rect">
                <a:avLst/>
              </a:prstGeom>
              <a:solidFill>
                <a:srgbClr val="CE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22DBC67F-FF4E-410B-B5DE-0CD3A495AEF6}"/>
              </a:ext>
            </a:extLst>
          </p:cNvPr>
          <p:cNvSpPr txBox="1">
            <a:spLocks/>
          </p:cNvSpPr>
          <p:nvPr/>
        </p:nvSpPr>
        <p:spPr>
          <a:xfrm>
            <a:off x="1334400" y="4164147"/>
            <a:ext cx="5793231" cy="876776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b="1" dirty="0">
                <a:solidFill>
                  <a:srgbClr val="402D20"/>
                </a:solidFill>
              </a:rPr>
              <a:t>いきいき交流センターあじさい </a:t>
            </a:r>
            <a:r>
              <a:rPr lang="ja-JP" altLang="en-US" sz="1600" b="1" dirty="0">
                <a:solidFill>
                  <a:srgbClr val="402D20"/>
                </a:solidFill>
              </a:rPr>
              <a:t>２</a:t>
            </a:r>
            <a:r>
              <a:rPr lang="en-US" altLang="ja-JP" sz="1600" b="1" dirty="0">
                <a:solidFill>
                  <a:srgbClr val="402D20"/>
                </a:solidFill>
              </a:rPr>
              <a:t>F</a:t>
            </a:r>
            <a:r>
              <a:rPr lang="ja-JP" altLang="en-US" sz="1600" b="1" dirty="0">
                <a:solidFill>
                  <a:srgbClr val="402D20"/>
                </a:solidFill>
              </a:rPr>
              <a:t>　談話スペース</a:t>
            </a:r>
            <a:endParaRPr lang="en-US" altLang="ja-JP" sz="1600" b="1" dirty="0">
              <a:solidFill>
                <a:srgbClr val="402D2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b="1" dirty="0">
                <a:solidFill>
                  <a:srgbClr val="402D20"/>
                </a:solidFill>
              </a:rPr>
              <a:t>			</a:t>
            </a:r>
            <a:r>
              <a:rPr lang="ja-JP" altLang="en-US" sz="1200" b="1" dirty="0">
                <a:solidFill>
                  <a:srgbClr val="402D20"/>
                </a:solidFill>
              </a:rPr>
              <a:t>　　（水戸市末広町</a:t>
            </a:r>
            <a:r>
              <a:rPr lang="en-US" altLang="ja-JP" sz="1200" b="1" dirty="0">
                <a:solidFill>
                  <a:srgbClr val="402D20"/>
                </a:solidFill>
              </a:rPr>
              <a:t>2-3-13</a:t>
            </a:r>
            <a:r>
              <a:rPr lang="ja-JP" altLang="en-US" sz="1200" b="1" dirty="0">
                <a:solidFill>
                  <a:srgbClr val="402D20"/>
                </a:solidFill>
              </a:rPr>
              <a:t>　</a:t>
            </a:r>
            <a:r>
              <a:rPr lang="en-US" altLang="ja-JP" sz="1200" b="1" dirty="0">
                <a:solidFill>
                  <a:srgbClr val="402D20"/>
                </a:solidFill>
                <a:hlinkClick r:id="rId3"/>
              </a:rPr>
              <a:t>TEL:029-232-0021</a:t>
            </a:r>
            <a:r>
              <a:rPr lang="ja-JP" altLang="en-US" sz="1200" b="1" dirty="0">
                <a:solidFill>
                  <a:srgbClr val="402D20"/>
                </a:solidFill>
              </a:rPr>
              <a:t>）</a:t>
            </a:r>
            <a:endParaRPr lang="en-US" altLang="ja-JP" sz="1800" b="1" dirty="0">
              <a:solidFill>
                <a:srgbClr val="402D2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400" b="1" dirty="0">
                <a:solidFill>
                  <a:srgbClr val="402D20"/>
                </a:solidFill>
                <a:latin typeface="+mn-ea"/>
              </a:rPr>
              <a:t>各回 </a:t>
            </a:r>
            <a:r>
              <a:rPr lang="en-US" altLang="ja-JP" sz="1800" b="1" dirty="0">
                <a:solidFill>
                  <a:srgbClr val="402D20"/>
                </a:solidFill>
                <a:latin typeface="+mn-ea"/>
              </a:rPr>
              <a:t>10</a:t>
            </a:r>
            <a:r>
              <a:rPr lang="ja-JP" altLang="en-US" sz="1800" b="1" dirty="0">
                <a:solidFill>
                  <a:srgbClr val="402D20"/>
                </a:solidFill>
                <a:latin typeface="+mn-ea"/>
              </a:rPr>
              <a:t>時 ～ </a:t>
            </a:r>
            <a:r>
              <a:rPr lang="en-US" altLang="ja-JP" sz="1800" b="1" dirty="0">
                <a:solidFill>
                  <a:srgbClr val="402D20"/>
                </a:solidFill>
                <a:latin typeface="+mn-ea"/>
              </a:rPr>
              <a:t>11</a:t>
            </a:r>
            <a:r>
              <a:rPr lang="ja-JP" altLang="en-US" sz="1800" b="1" dirty="0">
                <a:solidFill>
                  <a:srgbClr val="402D20"/>
                </a:solidFill>
                <a:latin typeface="+mn-ea"/>
              </a:rPr>
              <a:t>時</a:t>
            </a:r>
            <a:r>
              <a:rPr lang="en-US" altLang="ja-JP" sz="1800" b="1" dirty="0">
                <a:solidFill>
                  <a:srgbClr val="402D20"/>
                </a:solidFill>
                <a:latin typeface="+mn-ea"/>
              </a:rPr>
              <a:t>	</a:t>
            </a:r>
            <a:endParaRPr lang="en-US" altLang="ja-JP" sz="16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0" name="コンテンツ プレースホルダー 7">
            <a:extLst>
              <a:ext uri="{FF2B5EF4-FFF2-40B4-BE49-F238E27FC236}">
                <a16:creationId xmlns:a16="http://schemas.microsoft.com/office/drawing/2014/main" id="{0FE66673-2207-490C-8024-7923B3C56704}"/>
              </a:ext>
            </a:extLst>
          </p:cNvPr>
          <p:cNvSpPr txBox="1">
            <a:spLocks/>
          </p:cNvSpPr>
          <p:nvPr/>
        </p:nvSpPr>
        <p:spPr>
          <a:xfrm>
            <a:off x="1666239" y="5186633"/>
            <a:ext cx="4302369" cy="1164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7990" indent="-197990" algn="l" defTabSz="791962" rtl="0" eaLnBrk="1" latinLnBrk="0" hangingPunct="1">
              <a:lnSpc>
                <a:spcPct val="90000"/>
              </a:lnSpc>
              <a:spcBef>
                <a:spcPts val="866"/>
              </a:spcBef>
              <a:buFont typeface="Arial" panose="020B0604020202020204" pitchFamily="34" charset="0"/>
              <a:buChar char="•"/>
              <a:defRPr kumimoji="1" sz="2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3971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952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933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1914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895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3876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857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5838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3600" b="1" dirty="0">
                <a:solidFill>
                  <a:srgbClr val="402D20"/>
                </a:solidFill>
                <a:latin typeface="+mn-ea"/>
              </a:rPr>
              <a:t>10/3</a:t>
            </a:r>
            <a:r>
              <a:rPr lang="en-US" altLang="ja-JP" sz="2400" b="1" dirty="0">
                <a:solidFill>
                  <a:srgbClr val="402D20"/>
                </a:solidFill>
                <a:latin typeface="+mn-ea"/>
              </a:rPr>
              <a:t>[</a:t>
            </a:r>
            <a:r>
              <a:rPr lang="ja-JP" altLang="en-US" sz="2400" b="1" dirty="0">
                <a:solidFill>
                  <a:srgbClr val="402D20"/>
                </a:solidFill>
                <a:latin typeface="+mn-ea"/>
              </a:rPr>
              <a:t>火</a:t>
            </a:r>
            <a:r>
              <a:rPr lang="en-US" altLang="ja-JP" sz="2400" b="1" dirty="0">
                <a:solidFill>
                  <a:srgbClr val="402D20"/>
                </a:solidFill>
                <a:latin typeface="+mn-ea"/>
              </a:rPr>
              <a:t>]</a:t>
            </a:r>
            <a:r>
              <a:rPr lang="en-US" altLang="ja-JP" sz="2000" b="1" dirty="0">
                <a:solidFill>
                  <a:srgbClr val="402D20"/>
                </a:solidFill>
                <a:latin typeface="+mn-ea"/>
              </a:rPr>
              <a:t>10</a:t>
            </a: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時～</a:t>
            </a:r>
            <a:r>
              <a:rPr lang="en-US" altLang="ja-JP" sz="2000" b="1" dirty="0">
                <a:solidFill>
                  <a:srgbClr val="402D20"/>
                </a:solidFill>
                <a:latin typeface="+mn-ea"/>
              </a:rPr>
              <a:t>11</a:t>
            </a: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時</a:t>
            </a:r>
            <a:endParaRPr lang="en-US" altLang="ja-JP" sz="2000" b="1" dirty="0">
              <a:solidFill>
                <a:srgbClr val="402D20"/>
              </a:solidFill>
              <a:latin typeface="+mn-ea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402D20"/>
                </a:solidFill>
                <a:latin typeface="+mn-ea"/>
              </a:rPr>
              <a:t>介護保険利用のイロハ</a:t>
            </a:r>
            <a:endParaRPr lang="en-US" altLang="ja-JP" sz="2400" b="1" dirty="0">
              <a:solidFill>
                <a:srgbClr val="402D20"/>
              </a:solidFill>
              <a:latin typeface="+mn-ea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b="1" dirty="0">
              <a:solidFill>
                <a:srgbClr val="402D20"/>
              </a:solidFill>
              <a:latin typeface="+mn-ea"/>
            </a:endParaRPr>
          </a:p>
        </p:txBody>
      </p:sp>
      <p:sp>
        <p:nvSpPr>
          <p:cNvPr id="71" name="コンテンツ プレースホルダー 7">
            <a:extLst>
              <a:ext uri="{FF2B5EF4-FFF2-40B4-BE49-F238E27FC236}">
                <a16:creationId xmlns:a16="http://schemas.microsoft.com/office/drawing/2014/main" id="{86792AFA-F833-47EC-91D5-B9D58D358CB5}"/>
              </a:ext>
            </a:extLst>
          </p:cNvPr>
          <p:cNvSpPr txBox="1">
            <a:spLocks/>
          </p:cNvSpPr>
          <p:nvPr/>
        </p:nvSpPr>
        <p:spPr>
          <a:xfrm>
            <a:off x="1628652" y="6632459"/>
            <a:ext cx="4302370" cy="94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7990" indent="-197990" algn="l" defTabSz="791962" rtl="0" eaLnBrk="1" latinLnBrk="0" hangingPunct="1">
              <a:lnSpc>
                <a:spcPct val="90000"/>
              </a:lnSpc>
              <a:spcBef>
                <a:spcPts val="866"/>
              </a:spcBef>
              <a:buFont typeface="Arial" panose="020B0604020202020204" pitchFamily="34" charset="0"/>
              <a:buChar char="•"/>
              <a:defRPr kumimoji="1" sz="2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3971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952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933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1914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895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3876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857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5838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3200" b="1" dirty="0">
                <a:solidFill>
                  <a:srgbClr val="402D20"/>
                </a:solidFill>
                <a:latin typeface="+mn-ea"/>
              </a:rPr>
              <a:t>11/7</a:t>
            </a:r>
            <a:r>
              <a:rPr lang="en-US" altLang="ja-JP" sz="2400" b="1" dirty="0">
                <a:solidFill>
                  <a:srgbClr val="402D20"/>
                </a:solidFill>
                <a:latin typeface="+mn-ea"/>
              </a:rPr>
              <a:t>[</a:t>
            </a:r>
            <a:r>
              <a:rPr lang="ja-JP" altLang="en-US" sz="2400" b="1" dirty="0">
                <a:solidFill>
                  <a:srgbClr val="402D20"/>
                </a:solidFill>
                <a:latin typeface="+mn-ea"/>
              </a:rPr>
              <a:t>火</a:t>
            </a:r>
            <a:r>
              <a:rPr lang="en-US" altLang="ja-JP" sz="2400" b="1" dirty="0">
                <a:solidFill>
                  <a:srgbClr val="402D20"/>
                </a:solidFill>
                <a:latin typeface="+mn-ea"/>
              </a:rPr>
              <a:t>]</a:t>
            </a:r>
            <a:r>
              <a:rPr lang="en-US" altLang="ja-JP" sz="2000" b="1" dirty="0">
                <a:solidFill>
                  <a:srgbClr val="402D20"/>
                </a:solidFill>
                <a:latin typeface="+mn-ea"/>
              </a:rPr>
              <a:t>10</a:t>
            </a: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時～</a:t>
            </a:r>
            <a:r>
              <a:rPr lang="en-US" altLang="ja-JP" sz="2000" b="1" dirty="0">
                <a:solidFill>
                  <a:srgbClr val="402D20"/>
                </a:solidFill>
                <a:latin typeface="+mn-ea"/>
              </a:rPr>
              <a:t>11</a:t>
            </a: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時</a:t>
            </a:r>
            <a:endParaRPr lang="en-US" altLang="ja-JP" sz="2000" b="1" dirty="0">
              <a:solidFill>
                <a:srgbClr val="402D20"/>
              </a:solidFill>
              <a:latin typeface="+mn-ea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よろず相談会</a:t>
            </a:r>
            <a:endParaRPr lang="en-US" altLang="ja-JP" sz="2000" b="1" dirty="0">
              <a:solidFill>
                <a:srgbClr val="402D20"/>
              </a:solidFill>
              <a:latin typeface="+mn-ea"/>
            </a:endParaRPr>
          </a:p>
        </p:txBody>
      </p:sp>
      <p:sp>
        <p:nvSpPr>
          <p:cNvPr id="72" name="コンテンツ プレースホルダー 7">
            <a:extLst>
              <a:ext uri="{FF2B5EF4-FFF2-40B4-BE49-F238E27FC236}">
                <a16:creationId xmlns:a16="http://schemas.microsoft.com/office/drawing/2014/main" id="{A2E15246-A2C6-4914-80F0-034A7D7C8EFE}"/>
              </a:ext>
            </a:extLst>
          </p:cNvPr>
          <p:cNvSpPr txBox="1">
            <a:spLocks/>
          </p:cNvSpPr>
          <p:nvPr/>
        </p:nvSpPr>
        <p:spPr>
          <a:xfrm>
            <a:off x="1628652" y="7885175"/>
            <a:ext cx="4302370" cy="985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7990" indent="-197990" algn="l" defTabSz="791962" rtl="0" eaLnBrk="1" latinLnBrk="0" hangingPunct="1">
              <a:lnSpc>
                <a:spcPct val="90000"/>
              </a:lnSpc>
              <a:spcBef>
                <a:spcPts val="866"/>
              </a:spcBef>
              <a:buFont typeface="Arial" panose="020B0604020202020204" pitchFamily="34" charset="0"/>
              <a:buChar char="•"/>
              <a:defRPr kumimoji="1" sz="2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3971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952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933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1914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895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3876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857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5838" indent="-197990" algn="l" defTabSz="791962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kumimoji="1" sz="1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3200" b="1" dirty="0">
                <a:solidFill>
                  <a:srgbClr val="402D20"/>
                </a:solidFill>
                <a:latin typeface="+mn-ea"/>
              </a:rPr>
              <a:t>12/5</a:t>
            </a:r>
            <a:r>
              <a:rPr lang="en-US" altLang="ja-JP" sz="2400" b="1" dirty="0">
                <a:solidFill>
                  <a:srgbClr val="402D20"/>
                </a:solidFill>
                <a:latin typeface="+mn-ea"/>
              </a:rPr>
              <a:t>[</a:t>
            </a:r>
            <a:r>
              <a:rPr lang="ja-JP" altLang="en-US" sz="2400" b="1" dirty="0">
                <a:solidFill>
                  <a:srgbClr val="402D20"/>
                </a:solidFill>
                <a:latin typeface="+mn-ea"/>
              </a:rPr>
              <a:t>火</a:t>
            </a:r>
            <a:r>
              <a:rPr lang="en-US" altLang="ja-JP" sz="2400" b="1" dirty="0">
                <a:solidFill>
                  <a:srgbClr val="402D20"/>
                </a:solidFill>
                <a:latin typeface="+mn-ea"/>
              </a:rPr>
              <a:t>]</a:t>
            </a:r>
            <a:r>
              <a:rPr lang="en-US" altLang="ja-JP" sz="2000" b="1" dirty="0">
                <a:solidFill>
                  <a:srgbClr val="402D20"/>
                </a:solidFill>
                <a:latin typeface="+mn-ea"/>
              </a:rPr>
              <a:t>10</a:t>
            </a: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時～</a:t>
            </a:r>
            <a:r>
              <a:rPr lang="en-US" altLang="ja-JP" sz="2000" b="1" dirty="0">
                <a:solidFill>
                  <a:srgbClr val="402D20"/>
                </a:solidFill>
                <a:latin typeface="+mn-ea"/>
              </a:rPr>
              <a:t>11</a:t>
            </a: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時</a:t>
            </a:r>
            <a:endParaRPr lang="en-US" altLang="ja-JP" sz="2000" b="1" dirty="0">
              <a:solidFill>
                <a:srgbClr val="402D20"/>
              </a:solidFill>
              <a:latin typeface="+mn-e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ja-JP" altLang="en-US" sz="2000" b="1" dirty="0">
                <a:solidFill>
                  <a:srgbClr val="402D20"/>
                </a:solidFill>
                <a:latin typeface="+mn-ea"/>
              </a:rPr>
              <a:t>よろず相談会</a:t>
            </a:r>
            <a:endParaRPr lang="en-US" altLang="ja-JP" sz="2000" b="1" dirty="0">
              <a:solidFill>
                <a:srgbClr val="402D20"/>
              </a:solidFill>
              <a:latin typeface="+mn-ea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b="1" dirty="0">
              <a:solidFill>
                <a:srgbClr val="402D20"/>
              </a:solidFill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541B8D7-8965-26DC-D3EA-09313C32D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32758" y="7885175"/>
            <a:ext cx="850541" cy="1150344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54F5583-821F-E4C8-DBDC-1B6352B0E933}"/>
              </a:ext>
            </a:extLst>
          </p:cNvPr>
          <p:cNvSpPr/>
          <p:nvPr/>
        </p:nvSpPr>
        <p:spPr>
          <a:xfrm>
            <a:off x="5411519" y="6624581"/>
            <a:ext cx="1624059" cy="1260594"/>
          </a:xfrm>
          <a:prstGeom prst="wedgeRoundRectCallout">
            <a:avLst>
              <a:gd name="adj1" fmla="val 5502"/>
              <a:gd name="adj2" fmla="val 67855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B82495-4E83-5156-0DB7-D0415F1C1ACE}"/>
              </a:ext>
            </a:extLst>
          </p:cNvPr>
          <p:cNvSpPr txBox="1"/>
          <p:nvPr/>
        </p:nvSpPr>
        <p:spPr>
          <a:xfrm>
            <a:off x="5499238" y="6748328"/>
            <a:ext cx="1415845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+mj-ea"/>
                <a:ea typeface="+mj-ea"/>
              </a:rPr>
              <a:t>シニア世代の生活に関する</a:t>
            </a:r>
            <a:endParaRPr kumimoji="1" lang="en-US" altLang="ja-JP" sz="1600" b="1" dirty="0">
              <a:latin typeface="+mj-ea"/>
              <a:ea typeface="+mj-ea"/>
            </a:endParaRPr>
          </a:p>
          <a:p>
            <a:r>
              <a:rPr kumimoji="1" lang="ja-JP" altLang="en-US" sz="1600" b="1" dirty="0">
                <a:latin typeface="+mj-ea"/>
                <a:ea typeface="+mj-ea"/>
              </a:rPr>
              <a:t>ご相談をお受けします</a:t>
            </a:r>
          </a:p>
        </p:txBody>
      </p:sp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73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支援センター 水戸市中央高齢者</cp:lastModifiedBy>
  <cp:revision>21</cp:revision>
  <cp:lastPrinted>2023-09-07T00:37:07Z</cp:lastPrinted>
  <dcterms:created xsi:type="dcterms:W3CDTF">2017-07-31T10:46:25Z</dcterms:created>
  <dcterms:modified xsi:type="dcterms:W3CDTF">2023-09-07T03:02:39Z</dcterms:modified>
</cp:coreProperties>
</file>